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9"/>
  </p:notesMasterIdLst>
  <p:handoutMasterIdLst>
    <p:handoutMasterId r:id="rId20"/>
  </p:handoutMasterIdLst>
  <p:sldIdLst>
    <p:sldId id="260" r:id="rId2"/>
    <p:sldId id="306" r:id="rId3"/>
    <p:sldId id="263" r:id="rId4"/>
    <p:sldId id="302" r:id="rId5"/>
    <p:sldId id="307" r:id="rId6"/>
    <p:sldId id="310" r:id="rId7"/>
    <p:sldId id="305" r:id="rId8"/>
    <p:sldId id="308" r:id="rId9"/>
    <p:sldId id="309" r:id="rId10"/>
    <p:sldId id="268" r:id="rId11"/>
    <p:sldId id="300" r:id="rId12"/>
    <p:sldId id="301" r:id="rId13"/>
    <p:sldId id="290" r:id="rId14"/>
    <p:sldId id="291" r:id="rId15"/>
    <p:sldId id="292" r:id="rId16"/>
    <p:sldId id="294" r:id="rId17"/>
    <p:sldId id="298" r:id="rId1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F34"/>
    <a:srgbClr val="000000"/>
    <a:srgbClr val="31B8CA"/>
    <a:srgbClr val="719500"/>
    <a:srgbClr val="007836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A57D7-0EF7-FC4B-BBE3-51B7F3F47F28}" v="4" dt="2019-11-04T18:59:30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71" autoAdjust="0"/>
    <p:restoredTop sz="84762"/>
  </p:normalViewPr>
  <p:slideViewPr>
    <p:cSldViewPr snapToGrid="0" snapToObjects="1">
      <p:cViewPr>
        <p:scale>
          <a:sx n="100" d="100"/>
          <a:sy n="100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3017837" y="7525871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17837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22843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August 1,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046AA2-A0FD-C249-89FD-099B46D9C8F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0529" y="990170"/>
            <a:ext cx="3506322" cy="11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47A737-46A2-5649-BC5A-0E56869A8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AE6C3-2F0B-1E45-8EBC-DC322E62BB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A7DC-238F-CA40-A11B-F99AF6B91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BCA9D2-D550-5E46-AFC6-B80653F8DE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8520C0B-63E4-8146-B06F-2D4679E9C0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5B5DF9-BA3C-3F40-BA07-CED710204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80F1A3-CAFA-0B44-BCCA-72F4C1583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5834" y="145430"/>
            <a:ext cx="10067365" cy="110066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B41B97-6C3F-5440-AD72-C908A157F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2A268-5EED-4542-B1B7-BDE37E97B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44655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31B8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BE25C-8093-7D44-A61B-32DE6D2D27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4185" y="6522990"/>
            <a:ext cx="1141787" cy="111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D1203-D481-C544-A484-B59C41F3B0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427567"/>
            <a:ext cx="2481718" cy="8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github.com/JGCRI/pytempla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hyperlink" Target="https://jgcri.github.io/gcims_integration/#/ma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gcri.github.io/gcims_integration/#/health" TargetMode="Externa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gcri.github.io/khan-etal_2022_tethysSSPRCP/metarepo.html" TargetMode="External"/><Relationship Id="rId5" Type="http://schemas.openxmlformats.org/officeDocument/2006/relationships/hyperlink" Target="https://jgcri.github.io/gcims_integration/#/workflow" TargetMode="Externa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.msdlive.org/" TargetMode="Externa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hyperlink" Target="https://jgcri.github.io/gcims_integration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gcri.github.io/gcims_integra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GCIMS Tools</a:t>
            </a:r>
            <a:br>
              <a:rPr lang="en-US" dirty="0"/>
            </a:br>
            <a:r>
              <a:rPr lang="en-US" dirty="0"/>
              <a:t>&amp; Integration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600" y="5493843"/>
            <a:ext cx="4572000" cy="274320"/>
          </a:xfrm>
        </p:spPr>
        <p:txBody>
          <a:bodyPr/>
          <a:lstStyle/>
          <a:p>
            <a:r>
              <a:rPr lang="en-US" dirty="0"/>
              <a:t>Zarrar Khan, Chris Vernon,</a:t>
            </a:r>
          </a:p>
          <a:p>
            <a:r>
              <a:rPr lang="en-US" dirty="0"/>
              <a:t>Mengqi Zhao, Taryn Waite,</a:t>
            </a:r>
          </a:p>
          <a:p>
            <a:r>
              <a:rPr lang="en-US" dirty="0"/>
              <a:t>Isaac Thompson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813846"/>
            <a:ext cx="3290888" cy="438150"/>
          </a:xfrm>
        </p:spPr>
        <p:txBody>
          <a:bodyPr/>
          <a:lstStyle/>
          <a:p>
            <a:r>
              <a:rPr lang="en-US" dirty="0"/>
              <a:t>7 June 2023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4241D-4EEB-4F1F-993D-736B3A5BF69E}"/>
              </a:ext>
            </a:extLst>
          </p:cNvPr>
          <p:cNvSpPr txBox="1"/>
          <p:nvPr/>
        </p:nvSpPr>
        <p:spPr>
          <a:xfrm>
            <a:off x="1320800" y="5025291"/>
            <a:ext cx="440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effectLst/>
                <a:latin typeface="-apple-system"/>
              </a:rPr>
              <a:t>This research was supported by the US Department of Energy, Office of Science, as part of research in MultiSector Dynamics, Earth and Environmental System Modeling Program.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7CAA358-7947-A75D-53AB-3A70A5BF8C1C}"/>
              </a:ext>
            </a:extLst>
          </p:cNvPr>
          <p:cNvSpPr/>
          <p:nvPr/>
        </p:nvSpPr>
        <p:spPr>
          <a:xfrm>
            <a:off x="1264485" y="1834025"/>
            <a:ext cx="6221952" cy="580390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98EB42-BD86-BCE1-A5CE-2A91DD845CEF}"/>
              </a:ext>
            </a:extLst>
          </p:cNvPr>
          <p:cNvCxnSpPr>
            <a:cxnSpLocks/>
          </p:cNvCxnSpPr>
          <p:nvPr/>
        </p:nvCxnSpPr>
        <p:spPr>
          <a:xfrm>
            <a:off x="5429923" y="4544512"/>
            <a:ext cx="481392" cy="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Table 95">
            <a:extLst>
              <a:ext uri="{FF2B5EF4-FFF2-40B4-BE49-F238E27FC236}">
                <a16:creationId xmlns:a16="http://schemas.microsoft.com/office/drawing/2014/main" id="{89F8C7F7-808E-F732-74A8-DE0783C11209}"/>
              </a:ext>
            </a:extLst>
          </p:cNvPr>
          <p:cNvGraphicFramePr>
            <a:graphicFrameLocks noGrp="1"/>
          </p:cNvGraphicFramePr>
          <p:nvPr/>
        </p:nvGraphicFramePr>
        <p:xfrm>
          <a:off x="7689154" y="2212699"/>
          <a:ext cx="6621076" cy="507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0538">
                  <a:extLst>
                    <a:ext uri="{9D8B030D-6E8A-4147-A177-3AD203B41FA5}">
                      <a16:colId xmlns:a16="http://schemas.microsoft.com/office/drawing/2014/main" val="575850116"/>
                    </a:ext>
                  </a:extLst>
                </a:gridCol>
                <a:gridCol w="3310538">
                  <a:extLst>
                    <a:ext uri="{9D8B030D-6E8A-4147-A177-3AD203B41FA5}">
                      <a16:colId xmlns:a16="http://schemas.microsoft.com/office/drawing/2014/main" val="2683468283"/>
                    </a:ext>
                  </a:extLst>
                </a:gridCol>
              </a:tblGrid>
              <a:tr h="7254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Issue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Solution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686649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120051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541068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776246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403518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778215"/>
                  </a:ext>
                </a:extLst>
              </a:tr>
              <a:tr h="7254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5794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669EF-95DB-DE8F-88FD-7B272F7C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428EE-5B0B-E563-D708-066E5CE4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GCIMS Integration: Managing GCIMS tools for Robust, Resilient, Scalable Research</a:t>
            </a:r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E368CCB4-9F96-19E4-39A6-359B919C8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7445" y="3373273"/>
            <a:ext cx="2342478" cy="2342478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6BBD865C-B7BC-CB68-5B8F-F864225A1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9893" y="2266479"/>
            <a:ext cx="914400" cy="91440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189A25CA-624C-AFC6-02A6-A59F89C98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3497" y="2266479"/>
            <a:ext cx="914400" cy="914400"/>
          </a:xfrm>
          <a:prstGeom prst="rect">
            <a:avLst/>
          </a:prstGeom>
        </p:spPr>
      </p:pic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CC389CEF-6677-61F9-2CAB-C94047ED6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3497" y="6723529"/>
            <a:ext cx="914400" cy="914400"/>
          </a:xfrm>
          <a:prstGeom prst="rect">
            <a:avLst/>
          </a:prstGeom>
        </p:spPr>
      </p:pic>
      <p:pic>
        <p:nvPicPr>
          <p:cNvPr id="19" name="Graphic 18" descr="Users with solid fill">
            <a:extLst>
              <a:ext uri="{FF2B5EF4-FFF2-40B4-BE49-F238E27FC236}">
                <a16:creationId xmlns:a16="http://schemas.microsoft.com/office/drawing/2014/main" id="{D4817F1B-6D16-ECCD-5EED-8A51FD1DB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2047" y="6723529"/>
            <a:ext cx="914400" cy="914400"/>
          </a:xfrm>
          <a:prstGeom prst="rect">
            <a:avLst/>
          </a:prstGeom>
        </p:spPr>
      </p:pic>
      <p:pic>
        <p:nvPicPr>
          <p:cNvPr id="21" name="Graphic 20" descr="Cmd Terminal with solid fill">
            <a:extLst>
              <a:ext uri="{FF2B5EF4-FFF2-40B4-BE49-F238E27FC236}">
                <a16:creationId xmlns:a16="http://schemas.microsoft.com/office/drawing/2014/main" id="{4BEA6F86-E7E7-4FD1-7BD1-C8EACCB6E2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3497" y="5928562"/>
            <a:ext cx="914400" cy="914400"/>
          </a:xfrm>
          <a:prstGeom prst="rect">
            <a:avLst/>
          </a:prstGeom>
        </p:spPr>
      </p:pic>
      <p:pic>
        <p:nvPicPr>
          <p:cNvPr id="22" name="Graphic 21" descr="Cmd Terminal with solid fill">
            <a:extLst>
              <a:ext uri="{FF2B5EF4-FFF2-40B4-BE49-F238E27FC236}">
                <a16:creationId xmlns:a16="http://schemas.microsoft.com/office/drawing/2014/main" id="{9FF4DA6B-A097-9373-DBBF-9AD9774AE9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2218" y="5928562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AFF587-3FA4-D7E3-C1E3-CBC2309C6476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2667897" y="2723679"/>
            <a:ext cx="1181996" cy="0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847EA1-6DDB-E251-AE2F-B1E1F83D03A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307093" y="3180879"/>
            <a:ext cx="0" cy="64959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F43DFF-247E-4031-78D2-6CDA9A4119F2}"/>
              </a:ext>
            </a:extLst>
          </p:cNvPr>
          <p:cNvCxnSpPr>
            <a:cxnSpLocks/>
          </p:cNvCxnSpPr>
          <p:nvPr/>
        </p:nvCxnSpPr>
        <p:spPr>
          <a:xfrm>
            <a:off x="4529418" y="5350337"/>
            <a:ext cx="0" cy="649593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5E05C7-B4CB-146F-F5D3-C7FD94F17555}"/>
              </a:ext>
            </a:extLst>
          </p:cNvPr>
          <p:cNvCxnSpPr>
            <a:stCxn id="14" idx="1"/>
            <a:endCxn id="21" idx="1"/>
          </p:cNvCxnSpPr>
          <p:nvPr/>
        </p:nvCxnSpPr>
        <p:spPr>
          <a:xfrm rot="10800000" flipV="1">
            <a:off x="1753497" y="2723678"/>
            <a:ext cx="12700" cy="3662083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68FC1C7-23D7-8BA3-ACFF-E6BAC69F429F}"/>
              </a:ext>
            </a:extLst>
          </p:cNvPr>
          <p:cNvCxnSpPr>
            <a:cxnSpLocks/>
            <a:stCxn id="21" idx="0"/>
            <a:endCxn id="6" idx="1"/>
          </p:cNvCxnSpPr>
          <p:nvPr/>
        </p:nvCxnSpPr>
        <p:spPr>
          <a:xfrm rot="5400000" flipH="1" flipV="1">
            <a:off x="1957046" y="4798163"/>
            <a:ext cx="1384050" cy="876748"/>
          </a:xfrm>
          <a:prstGeom prst="bentConnector2">
            <a:avLst/>
          </a:prstGeom>
          <a:ln w="1905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A366F6-CCC5-1FD9-F698-E02EA689D635}"/>
              </a:ext>
            </a:extLst>
          </p:cNvPr>
          <p:cNvSpPr/>
          <p:nvPr/>
        </p:nvSpPr>
        <p:spPr>
          <a:xfrm>
            <a:off x="3549100" y="3975846"/>
            <a:ext cx="1437518" cy="89164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GCAM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 X.1</a:t>
            </a:r>
          </a:p>
        </p:txBody>
      </p:sp>
      <p:pic>
        <p:nvPicPr>
          <p:cNvPr id="43" name="Graphic 42" descr="Newspaper with solid fill">
            <a:extLst>
              <a:ext uri="{FF2B5EF4-FFF2-40B4-BE49-F238E27FC236}">
                <a16:creationId xmlns:a16="http://schemas.microsoft.com/office/drawing/2014/main" id="{15DF4F41-9BFC-C391-ED04-EC87674337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4613" y="4003595"/>
            <a:ext cx="914400" cy="914400"/>
          </a:xfrm>
          <a:prstGeom prst="rect">
            <a:avLst/>
          </a:prstGeom>
        </p:spPr>
      </p:pic>
      <p:pic>
        <p:nvPicPr>
          <p:cNvPr id="47" name="Graphic 46" descr="Folder Search with solid fill">
            <a:extLst>
              <a:ext uri="{FF2B5EF4-FFF2-40B4-BE49-F238E27FC236}">
                <a16:creationId xmlns:a16="http://schemas.microsoft.com/office/drawing/2014/main" id="{B3B6B9F1-B066-1B95-622E-758A48F2C1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64613" y="2698134"/>
            <a:ext cx="914400" cy="914400"/>
          </a:xfrm>
          <a:prstGeom prst="rect">
            <a:avLst/>
          </a:prstGeom>
        </p:spPr>
      </p:pic>
      <p:pic>
        <p:nvPicPr>
          <p:cNvPr id="49" name="Graphic 48" descr="Venn diagram with solid fill">
            <a:extLst>
              <a:ext uri="{FF2B5EF4-FFF2-40B4-BE49-F238E27FC236}">
                <a16:creationId xmlns:a16="http://schemas.microsoft.com/office/drawing/2014/main" id="{82CF00DA-A88E-6410-8B0D-D8644F6889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64613" y="5400842"/>
            <a:ext cx="914400" cy="9144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86FC989-A524-4FAB-E900-0B401B150789}"/>
              </a:ext>
            </a:extLst>
          </p:cNvPr>
          <p:cNvSpPr/>
          <p:nvPr/>
        </p:nvSpPr>
        <p:spPr>
          <a:xfrm>
            <a:off x="5911315" y="2487112"/>
            <a:ext cx="1220993" cy="4114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55CB-D645-0E37-C80E-42964E27FACB}"/>
              </a:ext>
            </a:extLst>
          </p:cNvPr>
          <p:cNvSpPr txBox="1"/>
          <p:nvPr/>
        </p:nvSpPr>
        <p:spPr>
          <a:xfrm>
            <a:off x="3823627" y="196112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Scripts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68023-2F3F-6C5E-5B9F-82ABB628A5A3}"/>
              </a:ext>
            </a:extLst>
          </p:cNvPr>
          <p:cNvSpPr txBox="1"/>
          <p:nvPr/>
        </p:nvSpPr>
        <p:spPr>
          <a:xfrm>
            <a:off x="5743393" y="206102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Publications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C35B1-67DB-2C18-9296-1BC35922A686}"/>
              </a:ext>
            </a:extLst>
          </p:cNvPr>
          <p:cNvSpPr txBox="1"/>
          <p:nvPr/>
        </p:nvSpPr>
        <p:spPr>
          <a:xfrm>
            <a:off x="6035497" y="613057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Insights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D1435-DECB-9100-F102-1D82955EEF09}"/>
              </a:ext>
            </a:extLst>
          </p:cNvPr>
          <p:cNvSpPr txBox="1"/>
          <p:nvPr/>
        </p:nvSpPr>
        <p:spPr>
          <a:xfrm>
            <a:off x="6032791" y="481825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3C40C4-F18B-ADC2-E6A6-66934B46AC7F}"/>
              </a:ext>
            </a:extLst>
          </p:cNvPr>
          <p:cNvSpPr txBox="1"/>
          <p:nvPr/>
        </p:nvSpPr>
        <p:spPr>
          <a:xfrm>
            <a:off x="6009848" y="350593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Outputs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B4D25-63C6-232E-6594-E849855BDB59}"/>
              </a:ext>
            </a:extLst>
          </p:cNvPr>
          <p:cNvSpPr txBox="1"/>
          <p:nvPr/>
        </p:nvSpPr>
        <p:spPr>
          <a:xfrm>
            <a:off x="1868295" y="195670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3F57F-66CE-50EA-9A65-1007EAAC80F2}"/>
              </a:ext>
            </a:extLst>
          </p:cNvPr>
          <p:cNvSpPr txBox="1"/>
          <p:nvPr/>
        </p:nvSpPr>
        <p:spPr>
          <a:xfrm>
            <a:off x="2879307" y="619488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77A53-A3A0-7F76-93D0-DF1E54BEED9B}"/>
              </a:ext>
            </a:extLst>
          </p:cNvPr>
          <p:cNvSpPr txBox="1"/>
          <p:nvPr/>
        </p:nvSpPr>
        <p:spPr>
          <a:xfrm>
            <a:off x="2879307" y="6996063"/>
            <a:ext cx="8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Teams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AAA2A-5A87-2C0F-4D14-B8D5D0E55785}"/>
              </a:ext>
            </a:extLst>
          </p:cNvPr>
          <p:cNvSpPr/>
          <p:nvPr/>
        </p:nvSpPr>
        <p:spPr>
          <a:xfrm>
            <a:off x="3529983" y="3963667"/>
            <a:ext cx="1483286" cy="93303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GCAM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v Y.0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2B8272-B196-8791-B7B0-E1316A45A50F}"/>
              </a:ext>
            </a:extLst>
          </p:cNvPr>
          <p:cNvGrpSpPr/>
          <p:nvPr/>
        </p:nvGrpSpPr>
        <p:grpSpPr>
          <a:xfrm>
            <a:off x="1755175" y="4407020"/>
            <a:ext cx="12543706" cy="2436436"/>
            <a:chOff x="1757559" y="4406526"/>
            <a:chExt cx="12543706" cy="243643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D6CC598-E2C3-C16A-50C1-31ADF0D2DD96}"/>
                </a:ext>
              </a:extLst>
            </p:cNvPr>
            <p:cNvSpPr txBox="1"/>
            <p:nvPr/>
          </p:nvSpPr>
          <p:spPr>
            <a:xfrm>
              <a:off x="7678395" y="4588181"/>
              <a:ext cx="330591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Stranded Model Versions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D7B547-D0D6-C1BC-9758-0266DBFDBA8E}"/>
                </a:ext>
              </a:extLst>
            </p:cNvPr>
            <p:cNvSpPr txBox="1"/>
            <p:nvPr/>
          </p:nvSpPr>
          <p:spPr>
            <a:xfrm>
              <a:off x="11455607" y="4406526"/>
              <a:ext cx="284565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Software Health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CI/CD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D6BD0FE-1D4E-705B-3097-28EF236499CB}"/>
                </a:ext>
              </a:extLst>
            </p:cNvPr>
            <p:cNvGrpSpPr/>
            <p:nvPr/>
          </p:nvGrpSpPr>
          <p:grpSpPr>
            <a:xfrm>
              <a:off x="1757559" y="4544512"/>
              <a:ext cx="2105565" cy="2298450"/>
              <a:chOff x="1762938" y="4544512"/>
              <a:chExt cx="2105565" cy="2298450"/>
            </a:xfrm>
          </p:grpSpPr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AC0BB96-A1D7-601D-3AE0-281337E0FCFA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rot="5400000" flipH="1" flipV="1">
                <a:off x="1966487" y="4798163"/>
                <a:ext cx="1384050" cy="876748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185CF07-164F-8C53-0548-E4EB68FEBA08}"/>
                  </a:ext>
                </a:extLst>
              </p:cNvPr>
              <p:cNvGrpSpPr/>
              <p:nvPr/>
            </p:nvGrpSpPr>
            <p:grpSpPr>
              <a:xfrm>
                <a:off x="1762938" y="5928562"/>
                <a:ext cx="2105565" cy="914400"/>
                <a:chOff x="1762938" y="5928562"/>
                <a:chExt cx="2105565" cy="914400"/>
              </a:xfrm>
            </p:grpSpPr>
            <p:pic>
              <p:nvPicPr>
                <p:cNvPr id="35" name="Graphic 34" descr="Cmd Terminal with solid fill">
                  <a:extLst>
                    <a:ext uri="{FF2B5EF4-FFF2-40B4-BE49-F238E27FC236}">
                      <a16:creationId xmlns:a16="http://schemas.microsoft.com/office/drawing/2014/main" id="{6555893A-7225-E852-EA31-BF677CAD1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2938" y="592856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878EE1A-8682-E71C-91B4-71CE3251CC00}"/>
                    </a:ext>
                  </a:extLst>
                </p:cNvPr>
                <p:cNvSpPr txBox="1"/>
                <p:nvPr/>
              </p:nvSpPr>
              <p:spPr>
                <a:xfrm>
                  <a:off x="2888748" y="6194886"/>
                  <a:ext cx="9797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FF0000"/>
                      </a:solidFill>
                    </a:rPr>
                    <a:t>Models</a:t>
                  </a:r>
                </a:p>
              </p:txBody>
            </p:sp>
          </p:grp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F050781-1627-6575-FB89-C57949035D49}"/>
                </a:ext>
              </a:extLst>
            </p:cNvPr>
            <p:cNvSpPr/>
            <p:nvPr/>
          </p:nvSpPr>
          <p:spPr>
            <a:xfrm>
              <a:off x="2451041" y="5729267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68D8BC6-E1E2-88F8-B10E-A9A2460D5036}"/>
                </a:ext>
              </a:extLst>
            </p:cNvPr>
            <p:cNvSpPr/>
            <p:nvPr/>
          </p:nvSpPr>
          <p:spPr>
            <a:xfrm>
              <a:off x="11153189" y="4669128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CFDC0D-16A2-A600-82EC-5E0B209B1179}"/>
              </a:ext>
            </a:extLst>
          </p:cNvPr>
          <p:cNvGrpSpPr/>
          <p:nvPr/>
        </p:nvGrpSpPr>
        <p:grpSpPr>
          <a:xfrm>
            <a:off x="5428366" y="4002996"/>
            <a:ext cx="8871343" cy="1909246"/>
            <a:chOff x="5429923" y="4003595"/>
            <a:chExt cx="8871343" cy="1909246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06939E-1BC0-A09B-C7A9-3C190FC60502}"/>
                </a:ext>
              </a:extLst>
            </p:cNvPr>
            <p:cNvSpPr txBox="1"/>
            <p:nvPr/>
          </p:nvSpPr>
          <p:spPr>
            <a:xfrm>
              <a:off x="7678397" y="5327696"/>
              <a:ext cx="330591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Stranded Analysis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3D5726E-D37A-AC73-1790-BC64CB6B5A26}"/>
                </a:ext>
              </a:extLst>
            </p:cNvPr>
            <p:cNvSpPr txBox="1"/>
            <p:nvPr/>
          </p:nvSpPr>
          <p:spPr>
            <a:xfrm>
              <a:off x="11435888" y="5155711"/>
              <a:ext cx="2865378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Reproducible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Workflows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AEA990E-E845-CDA0-E23D-D0DAE4CCFED5}"/>
                </a:ext>
              </a:extLst>
            </p:cNvPr>
            <p:cNvGrpSpPr/>
            <p:nvPr/>
          </p:nvGrpSpPr>
          <p:grpSpPr>
            <a:xfrm>
              <a:off x="5429923" y="4003595"/>
              <a:ext cx="1740574" cy="1183994"/>
              <a:chOff x="5429923" y="4003595"/>
              <a:chExt cx="1740574" cy="118399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BE46903-C9B1-1988-BBA6-3D49A1E60FF5}"/>
                  </a:ext>
                </a:extLst>
              </p:cNvPr>
              <p:cNvGrpSpPr/>
              <p:nvPr/>
            </p:nvGrpSpPr>
            <p:grpSpPr>
              <a:xfrm>
                <a:off x="6036853" y="4003595"/>
                <a:ext cx="1133644" cy="1183994"/>
                <a:chOff x="6036853" y="4003595"/>
                <a:chExt cx="1133644" cy="1183994"/>
              </a:xfrm>
            </p:grpSpPr>
            <p:pic>
              <p:nvPicPr>
                <p:cNvPr id="45" name="Graphic 44" descr="Newspaper with solid fill">
                  <a:extLst>
                    <a:ext uri="{FF2B5EF4-FFF2-40B4-BE49-F238E27FC236}">
                      <a16:creationId xmlns:a16="http://schemas.microsoft.com/office/drawing/2014/main" id="{1BE80B73-3265-0FBD-EE91-DDD87D6A19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8675" y="40035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9AA219-1A33-83FB-8CE9-59C1A2F23E75}"/>
                    </a:ext>
                  </a:extLst>
                </p:cNvPr>
                <p:cNvSpPr txBox="1"/>
                <p:nvPr/>
              </p:nvSpPr>
              <p:spPr>
                <a:xfrm>
                  <a:off x="6036853" y="4818257"/>
                  <a:ext cx="1133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FF0000"/>
                      </a:solidFill>
                    </a:rPr>
                    <a:t>Analysis</a:t>
                  </a: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0552BD7-46AA-E053-116F-9B8030283F0F}"/>
                  </a:ext>
                </a:extLst>
              </p:cNvPr>
              <p:cNvCxnSpPr>
                <a:cxnSpLocks/>
                <a:stCxn id="6" idx="3"/>
                <a:endCxn id="85" idx="1"/>
              </p:cNvCxnSpPr>
              <p:nvPr/>
            </p:nvCxnSpPr>
            <p:spPr>
              <a:xfrm>
                <a:off x="5429923" y="4544512"/>
                <a:ext cx="48139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A68BF1B-88FB-ECD3-2BF9-7E2F000C2883}"/>
                  </a:ext>
                </a:extLst>
              </p:cNvPr>
              <p:cNvSpPr/>
              <p:nvPr/>
            </p:nvSpPr>
            <p:spPr>
              <a:xfrm>
                <a:off x="5759601" y="4067065"/>
                <a:ext cx="295836" cy="25755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914CF60-F42D-5725-6DB5-C84056F25443}"/>
                </a:ext>
              </a:extLst>
            </p:cNvPr>
            <p:cNvSpPr/>
            <p:nvPr/>
          </p:nvSpPr>
          <p:spPr>
            <a:xfrm>
              <a:off x="11153186" y="5359273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925323-7E79-B62E-7496-07B1369FCE1B}"/>
              </a:ext>
            </a:extLst>
          </p:cNvPr>
          <p:cNvGrpSpPr/>
          <p:nvPr/>
        </p:nvGrpSpPr>
        <p:grpSpPr>
          <a:xfrm>
            <a:off x="5751049" y="2595652"/>
            <a:ext cx="8556227" cy="3979152"/>
            <a:chOff x="5754003" y="2596522"/>
            <a:chExt cx="8556227" cy="397915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B7B80A-E564-BB07-6815-D3A5B9F8C327}"/>
                </a:ext>
              </a:extLst>
            </p:cNvPr>
            <p:cNvSpPr txBox="1"/>
            <p:nvPr/>
          </p:nvSpPr>
          <p:spPr>
            <a:xfrm>
              <a:off x="6013910" y="3505938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Outputs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DF2369B-4201-6C58-A085-C7EE104E0C20}"/>
                </a:ext>
              </a:extLst>
            </p:cNvPr>
            <p:cNvSpPr txBox="1"/>
            <p:nvPr/>
          </p:nvSpPr>
          <p:spPr>
            <a:xfrm>
              <a:off x="7678397" y="6065342"/>
              <a:ext cx="330591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Stranded Datasets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5F5BCA-55A8-A5B0-CB07-D2018CCC92D6}"/>
                </a:ext>
              </a:extLst>
            </p:cNvPr>
            <p:cNvSpPr txBox="1"/>
            <p:nvPr/>
          </p:nvSpPr>
          <p:spPr>
            <a:xfrm>
              <a:off x="11449025" y="5818544"/>
              <a:ext cx="2861205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Data Management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Minting DOIs</a:t>
              </a:r>
            </a:p>
          </p:txBody>
        </p:sp>
        <p:pic>
          <p:nvPicPr>
            <p:cNvPr id="46" name="Graphic 45" descr="Folder Search with solid fill">
              <a:extLst>
                <a:ext uri="{FF2B5EF4-FFF2-40B4-BE49-F238E27FC236}">
                  <a16:creationId xmlns:a16="http://schemas.microsoft.com/office/drawing/2014/main" id="{7C7C5579-3FA0-DAEA-8187-40545CA8D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68675" y="2698134"/>
              <a:ext cx="914400" cy="914400"/>
            </a:xfrm>
            <a:prstGeom prst="rect">
              <a:avLst/>
            </a:prstGeom>
          </p:spPr>
        </p:pic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9437B50-84ED-7ACE-49E7-6831FFA69E54}"/>
                </a:ext>
              </a:extLst>
            </p:cNvPr>
            <p:cNvSpPr/>
            <p:nvPr/>
          </p:nvSpPr>
          <p:spPr>
            <a:xfrm>
              <a:off x="5754003" y="2596522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B056776-4797-C677-890B-A3B95C37790F}"/>
                </a:ext>
              </a:extLst>
            </p:cNvPr>
            <p:cNvSpPr/>
            <p:nvPr/>
          </p:nvSpPr>
          <p:spPr>
            <a:xfrm>
              <a:off x="11154355" y="6073786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0C8F08-6742-04CF-B8B7-F8D7B97E6CC0}"/>
              </a:ext>
            </a:extLst>
          </p:cNvPr>
          <p:cNvGrpSpPr/>
          <p:nvPr/>
        </p:nvGrpSpPr>
        <p:grpSpPr>
          <a:xfrm>
            <a:off x="5759601" y="5399993"/>
            <a:ext cx="8557589" cy="1928022"/>
            <a:chOff x="5763397" y="5400842"/>
            <a:chExt cx="8557589" cy="192802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B73F7A6-82C1-322E-4982-2162305B87A1}"/>
                </a:ext>
              </a:extLst>
            </p:cNvPr>
            <p:cNvSpPr txBox="1"/>
            <p:nvPr/>
          </p:nvSpPr>
          <p:spPr>
            <a:xfrm>
              <a:off x="7667344" y="6821529"/>
              <a:ext cx="330591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Stranded Insights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E861520-05ED-01D4-F22B-DBE4C63B8C72}"/>
                </a:ext>
              </a:extLst>
            </p:cNvPr>
            <p:cNvSpPr txBox="1"/>
            <p:nvPr/>
          </p:nvSpPr>
          <p:spPr>
            <a:xfrm>
              <a:off x="11455607" y="6571734"/>
              <a:ext cx="286537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Dashboard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Persistent Insights</a:t>
              </a:r>
            </a:p>
          </p:txBody>
        </p:sp>
        <p:pic>
          <p:nvPicPr>
            <p:cNvPr id="48" name="Graphic 47" descr="Venn diagram with solid fill">
              <a:extLst>
                <a:ext uri="{FF2B5EF4-FFF2-40B4-BE49-F238E27FC236}">
                  <a16:creationId xmlns:a16="http://schemas.microsoft.com/office/drawing/2014/main" id="{6F032113-79B5-A09A-C601-D632D6B7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068675" y="5400842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69735C-FB3B-7DFD-B2D3-832B63CC68EA}"/>
                </a:ext>
              </a:extLst>
            </p:cNvPr>
            <p:cNvSpPr txBox="1"/>
            <p:nvPr/>
          </p:nvSpPr>
          <p:spPr>
            <a:xfrm>
              <a:off x="6039559" y="613057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Insights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E01055-3608-0604-8902-0BDF5EFEFF46}"/>
                </a:ext>
              </a:extLst>
            </p:cNvPr>
            <p:cNvSpPr/>
            <p:nvPr/>
          </p:nvSpPr>
          <p:spPr>
            <a:xfrm>
              <a:off x="5763397" y="5453929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3418AC-FAB1-705A-AAE5-8A8942604D03}"/>
                </a:ext>
              </a:extLst>
            </p:cNvPr>
            <p:cNvSpPr/>
            <p:nvPr/>
          </p:nvSpPr>
          <p:spPr>
            <a:xfrm>
              <a:off x="11153186" y="6797854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56" name="Graphic 55" descr="Users with solid fill">
            <a:extLst>
              <a:ext uri="{FF2B5EF4-FFF2-40B4-BE49-F238E27FC236}">
                <a16:creationId xmlns:a16="http://schemas.microsoft.com/office/drawing/2014/main" id="{40AA77AD-7017-0BCE-24DA-8230F11EB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6251" y="3095906"/>
            <a:ext cx="914400" cy="9144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CCBBC0C7-DF6A-0B0A-D277-44280711C166}"/>
              </a:ext>
            </a:extLst>
          </p:cNvPr>
          <p:cNvGrpSpPr/>
          <p:nvPr/>
        </p:nvGrpSpPr>
        <p:grpSpPr>
          <a:xfrm>
            <a:off x="1749950" y="3099733"/>
            <a:ext cx="12549759" cy="4539502"/>
            <a:chOff x="1752893" y="3100597"/>
            <a:chExt cx="12549759" cy="45395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4530D90-9375-B595-40FD-2039F5501080}"/>
                </a:ext>
              </a:extLst>
            </p:cNvPr>
            <p:cNvGrpSpPr/>
            <p:nvPr/>
          </p:nvGrpSpPr>
          <p:grpSpPr>
            <a:xfrm>
              <a:off x="2883369" y="3796065"/>
              <a:ext cx="11419283" cy="3841864"/>
              <a:chOff x="2883369" y="3796065"/>
              <a:chExt cx="11419283" cy="3841864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FF7E73A-5D49-403B-E722-3614FE23C153}"/>
                  </a:ext>
                </a:extLst>
              </p:cNvPr>
              <p:cNvSpPr txBox="1"/>
              <p:nvPr/>
            </p:nvSpPr>
            <p:spPr>
              <a:xfrm>
                <a:off x="7678395" y="3828741"/>
                <a:ext cx="3305908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Stranded Knowledge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0668460-804C-469E-E5AC-5A585036F07D}"/>
                  </a:ext>
                </a:extLst>
              </p:cNvPr>
              <p:cNvSpPr txBox="1"/>
              <p:nvPr/>
            </p:nvSpPr>
            <p:spPr>
              <a:xfrm>
                <a:off x="11439360" y="3796065"/>
                <a:ext cx="286329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Software Map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78156BA-1976-AC67-5CBC-D2CBF8B64E96}"/>
                  </a:ext>
                </a:extLst>
              </p:cNvPr>
              <p:cNvGrpSpPr/>
              <p:nvPr/>
            </p:nvGrpSpPr>
            <p:grpSpPr>
              <a:xfrm>
                <a:off x="2883369" y="6723529"/>
                <a:ext cx="2087140" cy="914400"/>
                <a:chOff x="2888748" y="6723529"/>
                <a:chExt cx="2087140" cy="914400"/>
              </a:xfrm>
            </p:grpSpPr>
            <p:pic>
              <p:nvPicPr>
                <p:cNvPr id="32" name="Graphic 31" descr="Users with solid fill">
                  <a:extLst>
                    <a:ext uri="{FF2B5EF4-FFF2-40B4-BE49-F238E27FC236}">
                      <a16:creationId xmlns:a16="http://schemas.microsoft.com/office/drawing/2014/main" id="{81FACE77-C6F9-4205-7751-D9FA7A0D9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1488" y="6723529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F725C78-682D-EC63-EFAF-3BEAE1D47627}"/>
                    </a:ext>
                  </a:extLst>
                </p:cNvPr>
                <p:cNvSpPr txBox="1"/>
                <p:nvPr/>
              </p:nvSpPr>
              <p:spPr>
                <a:xfrm>
                  <a:off x="2888748" y="6996063"/>
                  <a:ext cx="8985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FF0000"/>
                      </a:solidFill>
                    </a:rPr>
                    <a:t>Teams</a:t>
                  </a:r>
                </a:p>
              </p:txBody>
            </p: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BF92422-129C-87A6-8557-50497144BC2E}"/>
                  </a:ext>
                </a:extLst>
              </p:cNvPr>
              <p:cNvSpPr/>
              <p:nvPr/>
            </p:nvSpPr>
            <p:spPr>
              <a:xfrm>
                <a:off x="3706037" y="6786897"/>
                <a:ext cx="295836" cy="257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4E9A43C-15E1-DA96-3023-B2928F9C736E}"/>
                  </a:ext>
                </a:extLst>
              </p:cNvPr>
              <p:cNvSpPr/>
              <p:nvPr/>
            </p:nvSpPr>
            <p:spPr>
              <a:xfrm>
                <a:off x="11153189" y="3938290"/>
                <a:ext cx="295836" cy="257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pic>
          <p:nvPicPr>
            <p:cNvPr id="60" name="Graphic 59" descr="Users with solid fill">
              <a:extLst>
                <a:ext uri="{FF2B5EF4-FFF2-40B4-BE49-F238E27FC236}">
                  <a16:creationId xmlns:a16="http://schemas.microsoft.com/office/drawing/2014/main" id="{CD95F00F-D0BC-2D8B-FE75-681B5255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56250" y="3100597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Users with solid fill">
              <a:extLst>
                <a:ext uri="{FF2B5EF4-FFF2-40B4-BE49-F238E27FC236}">
                  <a16:creationId xmlns:a16="http://schemas.microsoft.com/office/drawing/2014/main" id="{88BF3CE4-1C88-8345-B7E0-D3E26B2F6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52893" y="6725699"/>
              <a:ext cx="914400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CB5D3F-6C8A-5784-787E-EA1D4884B96B}"/>
              </a:ext>
            </a:extLst>
          </p:cNvPr>
          <p:cNvGrpSpPr/>
          <p:nvPr/>
        </p:nvGrpSpPr>
        <p:grpSpPr>
          <a:xfrm>
            <a:off x="2663715" y="1959653"/>
            <a:ext cx="11629306" cy="1869345"/>
            <a:chOff x="2671959" y="1961127"/>
            <a:chExt cx="11629306" cy="18693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7BCC1B-1EFC-1266-798F-963D4E30F411}"/>
                </a:ext>
              </a:extLst>
            </p:cNvPr>
            <p:cNvSpPr/>
            <p:nvPr/>
          </p:nvSpPr>
          <p:spPr>
            <a:xfrm>
              <a:off x="11153189" y="3197254"/>
              <a:ext cx="295836" cy="2575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79F6107-48CF-7B46-DB94-2C00222B7D28}"/>
                </a:ext>
              </a:extLst>
            </p:cNvPr>
            <p:cNvGrpSpPr/>
            <p:nvPr/>
          </p:nvGrpSpPr>
          <p:grpSpPr>
            <a:xfrm>
              <a:off x="2671959" y="1961127"/>
              <a:ext cx="11629306" cy="1869345"/>
              <a:chOff x="2671959" y="1961127"/>
              <a:chExt cx="11629306" cy="186934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9878680-F02F-8475-EB9C-289BF5CAC066}"/>
                  </a:ext>
                </a:extLst>
              </p:cNvPr>
              <p:cNvGrpSpPr/>
              <p:nvPr/>
            </p:nvGrpSpPr>
            <p:grpSpPr>
              <a:xfrm>
                <a:off x="2671959" y="1961127"/>
                <a:ext cx="11629306" cy="1869345"/>
                <a:chOff x="2671959" y="1961127"/>
                <a:chExt cx="11629306" cy="1869345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1E3CDC6-011D-AA98-893D-91D44B873266}"/>
                    </a:ext>
                  </a:extLst>
                </p:cNvPr>
                <p:cNvSpPr txBox="1"/>
                <p:nvPr/>
              </p:nvSpPr>
              <p:spPr>
                <a:xfrm>
                  <a:off x="7678397" y="3083638"/>
                  <a:ext cx="3305908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50000"/>
                        </a:schemeClr>
                      </a:solidFill>
                    </a:rPr>
                    <a:t>Stranded Scripts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1CC3AE6-CD76-DC7B-25A0-B5A1B2ADB48B}"/>
                    </a:ext>
                  </a:extLst>
                </p:cNvPr>
                <p:cNvSpPr txBox="1"/>
                <p:nvPr/>
              </p:nvSpPr>
              <p:spPr>
                <a:xfrm>
                  <a:off x="11435888" y="3089616"/>
                  <a:ext cx="2865377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50000"/>
                        </a:schemeClr>
                      </a:solidFill>
                    </a:rPr>
                    <a:t>Packaged models</a:t>
                  </a:r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310A0B50-2384-0249-86EB-CD5C55F1E317}"/>
                    </a:ext>
                  </a:extLst>
                </p:cNvPr>
                <p:cNvGrpSpPr/>
                <p:nvPr/>
              </p:nvGrpSpPr>
              <p:grpSpPr>
                <a:xfrm>
                  <a:off x="2671959" y="1961127"/>
                  <a:ext cx="2122661" cy="1869345"/>
                  <a:chOff x="2677338" y="1961127"/>
                  <a:chExt cx="2122661" cy="1869345"/>
                </a:xfrm>
              </p:grpSpPr>
              <p:pic>
                <p:nvPicPr>
                  <p:cNvPr id="27" name="Graphic 26" descr="Document with solid fill">
                    <a:extLst>
                      <a:ext uri="{FF2B5EF4-FFF2-40B4-BE49-F238E27FC236}">
                        <a16:creationId xmlns:a16="http://schemas.microsoft.com/office/drawing/2014/main" id="{7F31A123-E0E2-1EF2-2DFC-F888800E9A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9334" y="2266479"/>
                    <a:ext cx="914400" cy="914400"/>
                  </a:xfrm>
                  <a:prstGeom prst="rect">
                    <a:avLst/>
                  </a:prstGeom>
                </p:spPr>
              </p:pic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26E677B-03A5-85CF-BDAF-FAE3D4C944B6}"/>
                      </a:ext>
                    </a:extLst>
                  </p:cNvPr>
                  <p:cNvCxnSpPr>
                    <a:cxnSpLocks/>
                    <a:endCxn id="27" idx="1"/>
                  </p:cNvCxnSpPr>
                  <p:nvPr/>
                </p:nvCxnSpPr>
                <p:spPr>
                  <a:xfrm>
                    <a:off x="2677338" y="2723679"/>
                    <a:ext cx="1181996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3B9F0C3B-5F90-3463-CE3D-31E5BC2E11D8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>
                    <a:off x="4316534" y="3180879"/>
                    <a:ext cx="0" cy="649593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96EB6B2-FDEB-0AF7-84AA-A348E8862580}"/>
                      </a:ext>
                    </a:extLst>
                  </p:cNvPr>
                  <p:cNvSpPr txBox="1"/>
                  <p:nvPr/>
                </p:nvSpPr>
                <p:spPr>
                  <a:xfrm>
                    <a:off x="3833068" y="1961127"/>
                    <a:ext cx="9669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1" dirty="0">
                        <a:solidFill>
                          <a:srgbClr val="FF0000"/>
                        </a:solidFill>
                      </a:rPr>
                      <a:t>Scripts</a:t>
                    </a:r>
                  </a:p>
                </p:txBody>
              </p:sp>
            </p:grp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2C04284-5A62-A78E-36DE-6DDB1EABE6D4}"/>
                  </a:ext>
                </a:extLst>
              </p:cNvPr>
              <p:cNvSpPr/>
              <p:nvPr/>
            </p:nvSpPr>
            <p:spPr>
              <a:xfrm>
                <a:off x="3527233" y="2218669"/>
                <a:ext cx="295836" cy="2575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253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98712-392E-0208-B399-56FC849A755A}"/>
              </a:ext>
            </a:extLst>
          </p:cNvPr>
          <p:cNvSpPr/>
          <p:nvPr/>
        </p:nvSpPr>
        <p:spPr>
          <a:xfrm>
            <a:off x="1264484" y="1708622"/>
            <a:ext cx="817734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D9C52B-5C7D-BA87-240D-6C1071CF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63A03-D146-4B1F-6C8F-1B996B5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1. Packaged Models: Any Stranded Scripts?</a:t>
            </a:r>
          </a:p>
        </p:txBody>
      </p:sp>
      <p:pic>
        <p:nvPicPr>
          <p:cNvPr id="6" name="Graphic 5" descr="Cmd Terminal with solid fill">
            <a:extLst>
              <a:ext uri="{FF2B5EF4-FFF2-40B4-BE49-F238E27FC236}">
                <a16:creationId xmlns:a16="http://schemas.microsoft.com/office/drawing/2014/main" id="{43FDCD9B-0788-98A3-8E85-1B97F9E4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7483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FB5F9E-18A5-C156-EF2B-6D766332F31A}"/>
              </a:ext>
            </a:extLst>
          </p:cNvPr>
          <p:cNvSpPr txBox="1"/>
          <p:nvPr/>
        </p:nvSpPr>
        <p:spPr>
          <a:xfrm>
            <a:off x="10100203" y="3195077"/>
            <a:ext cx="4072997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Folder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Multi OS Build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Code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740761-57F0-9544-4062-AE46D28D849E}"/>
              </a:ext>
            </a:extLst>
          </p:cNvPr>
          <p:cNvSpPr txBox="1"/>
          <p:nvPr/>
        </p:nvSpPr>
        <p:spPr>
          <a:xfrm>
            <a:off x="1264482" y="2222444"/>
            <a:ext cx="817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2FA43-A344-9420-77F5-4BB8AE413B44}"/>
              </a:ext>
            </a:extLst>
          </p:cNvPr>
          <p:cNvSpPr txBox="1"/>
          <p:nvPr/>
        </p:nvSpPr>
        <p:spPr>
          <a:xfrm>
            <a:off x="1264483" y="1864901"/>
            <a:ext cx="817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Clear Templates for R &amp; Python Packages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237D2-CA5E-7A27-2E8E-B3300D25F96F}"/>
              </a:ext>
            </a:extLst>
          </p:cNvPr>
          <p:cNvSpPr txBox="1"/>
          <p:nvPr/>
        </p:nvSpPr>
        <p:spPr>
          <a:xfrm>
            <a:off x="10106107" y="2555632"/>
            <a:ext cx="43414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Individual Package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1F3276-2601-974C-192A-686D0885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470" y="2768047"/>
            <a:ext cx="4943921" cy="2550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5513A4-E664-2089-7C7B-5FF112279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806" y="5221581"/>
            <a:ext cx="4904821" cy="2550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49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2. Software Map: What can we do?</a:t>
            </a:r>
          </a:p>
        </p:txBody>
      </p:sp>
      <p:pic>
        <p:nvPicPr>
          <p:cNvPr id="6" name="Graphic 5" descr="Treasure Map with solid fill">
            <a:extLst>
              <a:ext uri="{FF2B5EF4-FFF2-40B4-BE49-F238E27FC236}">
                <a16:creationId xmlns:a16="http://schemas.microsoft.com/office/drawing/2014/main" id="{CEAFCBB9-2EB8-4873-95CC-D39815BC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1429" y="469222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2DE72-707D-66C7-3EDD-A6467D571A67}"/>
              </a:ext>
            </a:extLst>
          </p:cNvPr>
          <p:cNvSpPr/>
          <p:nvPr/>
        </p:nvSpPr>
        <p:spPr>
          <a:xfrm>
            <a:off x="1264484" y="1708622"/>
            <a:ext cx="817734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A495F-DC23-45E7-6179-F8BB8328C9FC}"/>
              </a:ext>
            </a:extLst>
          </p:cNvPr>
          <p:cNvSpPr txBox="1"/>
          <p:nvPr/>
        </p:nvSpPr>
        <p:spPr>
          <a:xfrm>
            <a:off x="1264482" y="2222444"/>
            <a:ext cx="817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https://jgcri.github.io/gcims_integration/#/map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CDB3B-AFF3-A6FE-DE46-9EA8220ED173}"/>
              </a:ext>
            </a:extLst>
          </p:cNvPr>
          <p:cNvSpPr txBox="1"/>
          <p:nvPr/>
        </p:nvSpPr>
        <p:spPr>
          <a:xfrm>
            <a:off x="1264483" y="1864901"/>
            <a:ext cx="817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Software Map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314F325-1BCB-4D15-91A9-A94670F4A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64"/>
          <a:stretch/>
        </p:blipFill>
        <p:spPr>
          <a:xfrm>
            <a:off x="1737030" y="2656931"/>
            <a:ext cx="7232253" cy="5193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6734D0-AACB-2ACD-AE56-3B872D6FE0A9}"/>
              </a:ext>
            </a:extLst>
          </p:cNvPr>
          <p:cNvSpPr txBox="1"/>
          <p:nvPr/>
        </p:nvSpPr>
        <p:spPr>
          <a:xfrm>
            <a:off x="10100203" y="3195077"/>
            <a:ext cx="407299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Existing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Planned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Inter-linkages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8F198-5794-F0C1-BCD7-4630EBB8E6E9}"/>
              </a:ext>
            </a:extLst>
          </p:cNvPr>
          <p:cNvSpPr txBox="1"/>
          <p:nvPr/>
        </p:nvSpPr>
        <p:spPr>
          <a:xfrm>
            <a:off x="10106107" y="2555632"/>
            <a:ext cx="43414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Track down and Map out</a:t>
            </a:r>
          </a:p>
        </p:txBody>
      </p:sp>
    </p:spTree>
    <p:extLst>
      <p:ext uri="{BB962C8B-B14F-4D97-AF65-F5344CB8AC3E}">
        <p14:creationId xmlns:p14="http://schemas.microsoft.com/office/powerpoint/2010/main" val="35454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CBC336-F129-4580-91BC-0AF58DEA5513}"/>
              </a:ext>
            </a:extLst>
          </p:cNvPr>
          <p:cNvSpPr/>
          <p:nvPr/>
        </p:nvSpPr>
        <p:spPr>
          <a:xfrm>
            <a:off x="1264484" y="1708622"/>
            <a:ext cx="817734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3. Software Health: Does it work?</a:t>
            </a:r>
          </a:p>
        </p:txBody>
      </p:sp>
      <p:pic>
        <p:nvPicPr>
          <p:cNvPr id="6" name="Graphic 5" descr="Heart with pulse with solid fill">
            <a:extLst>
              <a:ext uri="{FF2B5EF4-FFF2-40B4-BE49-F238E27FC236}">
                <a16:creationId xmlns:a16="http://schemas.microsoft.com/office/drawing/2014/main" id="{315A4F0E-E3AF-4621-950A-B350F0A13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69222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6D1B3-115B-4252-B52A-F2FDF4A2B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90"/>
          <a:stretch/>
        </p:blipFill>
        <p:spPr>
          <a:xfrm>
            <a:off x="2576480" y="2622554"/>
            <a:ext cx="5556302" cy="5224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961D78-BABE-B2E9-C06E-A83E7CB120DF}"/>
              </a:ext>
            </a:extLst>
          </p:cNvPr>
          <p:cNvSpPr txBox="1"/>
          <p:nvPr/>
        </p:nvSpPr>
        <p:spPr>
          <a:xfrm>
            <a:off x="1264482" y="2222444"/>
            <a:ext cx="817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https://jgcri.github.io/gcims_integration/#/health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F9452-8D5D-815E-4013-DEF11F0D61AA}"/>
              </a:ext>
            </a:extLst>
          </p:cNvPr>
          <p:cNvSpPr txBox="1"/>
          <p:nvPr/>
        </p:nvSpPr>
        <p:spPr>
          <a:xfrm>
            <a:off x="1264483" y="1864901"/>
            <a:ext cx="817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Overall System Health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E8A35-4797-C09B-2355-2C9ABFBF6E21}"/>
              </a:ext>
            </a:extLst>
          </p:cNvPr>
          <p:cNvSpPr txBox="1"/>
          <p:nvPr/>
        </p:nvSpPr>
        <p:spPr>
          <a:xfrm>
            <a:off x="10100203" y="3195077"/>
            <a:ext cx="4072997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Continuous Integration</a:t>
            </a:r>
          </a:p>
          <a:p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Multi OS Build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Code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Code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A1F16-BD81-5E9D-1FD5-4F1C7C1DBBF0}"/>
              </a:ext>
            </a:extLst>
          </p:cNvPr>
          <p:cNvSpPr txBox="1"/>
          <p:nvPr/>
        </p:nvSpPr>
        <p:spPr>
          <a:xfrm>
            <a:off x="10106107" y="2555632"/>
            <a:ext cx="43414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Overall System Monitoring</a:t>
            </a:r>
          </a:p>
        </p:txBody>
      </p:sp>
    </p:spTree>
    <p:extLst>
      <p:ext uri="{BB962C8B-B14F-4D97-AF65-F5344CB8AC3E}">
        <p14:creationId xmlns:p14="http://schemas.microsoft.com/office/powerpoint/2010/main" val="247197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927F96-FEA9-79CB-D831-B9D0E36EF579}"/>
              </a:ext>
            </a:extLst>
          </p:cNvPr>
          <p:cNvSpPr/>
          <p:nvPr/>
        </p:nvSpPr>
        <p:spPr>
          <a:xfrm>
            <a:off x="1264484" y="1708622"/>
            <a:ext cx="817734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4. Reproducible Workflows: Can we do it again?</a:t>
            </a:r>
          </a:p>
        </p:txBody>
      </p:sp>
      <p:pic>
        <p:nvPicPr>
          <p:cNvPr id="7" name="Graphic 6" descr="Network diagram with solid fill">
            <a:extLst>
              <a:ext uri="{FF2B5EF4-FFF2-40B4-BE49-F238E27FC236}">
                <a16:creationId xmlns:a16="http://schemas.microsoft.com/office/drawing/2014/main" id="{2339C556-4646-4A92-861F-E73BFCFD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6922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8C77F-EFC3-9FFA-71B6-D3A16EC7DCD5}"/>
              </a:ext>
            </a:extLst>
          </p:cNvPr>
          <p:cNvSpPr txBox="1"/>
          <p:nvPr/>
        </p:nvSpPr>
        <p:spPr>
          <a:xfrm>
            <a:off x="10100203" y="3195077"/>
            <a:ext cx="407299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Meta-repo templates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Inputs with DOI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Outputs with DOI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Workflows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Validation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Results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Containerization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Scalable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Cloud/On-prem/hybrid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5AD1-AB08-AFE5-6A1D-E1D48CC21A67}"/>
              </a:ext>
            </a:extLst>
          </p:cNvPr>
          <p:cNvSpPr txBox="1"/>
          <p:nvPr/>
        </p:nvSpPr>
        <p:spPr>
          <a:xfrm>
            <a:off x="10106107" y="2555632"/>
            <a:ext cx="43414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Reproducible workflows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218FB-8AA3-393E-B81E-7EB1ED660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615" y="2839173"/>
            <a:ext cx="6994153" cy="4740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1DCB8-B43C-CF09-BE6B-3B9B02993123}"/>
              </a:ext>
            </a:extLst>
          </p:cNvPr>
          <p:cNvSpPr txBox="1"/>
          <p:nvPr/>
        </p:nvSpPr>
        <p:spPr>
          <a:xfrm>
            <a:off x="1264482" y="2222444"/>
            <a:ext cx="817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https://jgcri.github.io/gcims_integration/#/workflow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rgbClr val="B3FD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https://jgcri.github.io/khan-etal_2022_tethysSSPRCP/metarepo.html</a:t>
            </a:r>
            <a:r>
              <a:rPr lang="en-US" sz="1400" dirty="0">
                <a:solidFill>
                  <a:srgbClr val="B3FDFF"/>
                </a:solidFill>
              </a:rPr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CBD7E-5301-8975-D3ED-0F4697F5DF54}"/>
              </a:ext>
            </a:extLst>
          </p:cNvPr>
          <p:cNvSpPr txBox="1"/>
          <p:nvPr/>
        </p:nvSpPr>
        <p:spPr>
          <a:xfrm>
            <a:off x="1264483" y="1864901"/>
            <a:ext cx="817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17896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AEE735-055F-E96D-4777-5B52AE214CEC}"/>
              </a:ext>
            </a:extLst>
          </p:cNvPr>
          <p:cNvSpPr/>
          <p:nvPr/>
        </p:nvSpPr>
        <p:spPr>
          <a:xfrm>
            <a:off x="1264484" y="1708622"/>
            <a:ext cx="817734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5. Data Management: Re-use what we did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A7645578-0685-454A-ABD7-CD08B264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6922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17C5C-DDB2-C29C-50FE-E45848C7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44" y="2704923"/>
            <a:ext cx="6664633" cy="501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6371EF-721E-1EC4-B8AF-26E138861ECC}"/>
              </a:ext>
            </a:extLst>
          </p:cNvPr>
          <p:cNvSpPr txBox="1"/>
          <p:nvPr/>
        </p:nvSpPr>
        <p:spPr>
          <a:xfrm>
            <a:off x="1264482" y="2222444"/>
            <a:ext cx="817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https://data.msdlive.org/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808BB-2E2B-C6DE-3B8A-E1E6BB653557}"/>
              </a:ext>
            </a:extLst>
          </p:cNvPr>
          <p:cNvSpPr txBox="1"/>
          <p:nvPr/>
        </p:nvSpPr>
        <p:spPr>
          <a:xfrm>
            <a:off x="1264483" y="1864901"/>
            <a:ext cx="817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Persistent Data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4F5D1-3097-BC41-7552-9FA4321D3649}"/>
              </a:ext>
            </a:extLst>
          </p:cNvPr>
          <p:cNvSpPr txBox="1"/>
          <p:nvPr/>
        </p:nvSpPr>
        <p:spPr>
          <a:xfrm>
            <a:off x="10100203" y="3195077"/>
            <a:ext cx="407299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FAIR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Findability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A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ccessibility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nteroperability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R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eusability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4D5156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D5156"/>
                </a:solidFill>
                <a:latin typeface="Roboto" panose="02000000000000000000" pitchFamily="2" charset="0"/>
              </a:rPr>
              <a:t>Key Features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Minted with DOIs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Meta-data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Storage (MSD, Deception, Cloud)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DDB41-C6A4-AF2D-1E63-0F68D80B3EA4}"/>
              </a:ext>
            </a:extLst>
          </p:cNvPr>
          <p:cNvSpPr txBox="1"/>
          <p:nvPr/>
        </p:nvSpPr>
        <p:spPr>
          <a:xfrm>
            <a:off x="10106107" y="2555632"/>
            <a:ext cx="434141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Persistent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6266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6. Persistent Insights: Share what we did</a:t>
            </a: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6E23F12E-FE2D-4B97-91B9-19367802E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6922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0C228-32FF-4C83-A72A-1E5AFB91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81" y="1780201"/>
            <a:ext cx="12678019" cy="58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F76CF2-3F76-D3FD-D946-918E1B17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D2C53-F7E0-CE81-2DC9-635F4724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Staff – Ben Knight</a:t>
            </a:r>
          </a:p>
        </p:txBody>
      </p:sp>
      <p:pic>
        <p:nvPicPr>
          <p:cNvPr id="1026" name="48534C9D-3CB3-42DE-B530-1BB4BBF843AD">
            <a:extLst>
              <a:ext uri="{FF2B5EF4-FFF2-40B4-BE49-F238E27FC236}">
                <a16:creationId xmlns:a16="http://schemas.microsoft.com/office/drawing/2014/main" id="{5C5CF016-1045-B295-B9E5-554D6DCB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68" y="1798319"/>
            <a:ext cx="4384172" cy="584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D4EF109-D1F2-1CE4-95C9-3DF4C9A3656F}"/>
              </a:ext>
            </a:extLst>
          </p:cNvPr>
          <p:cNvSpPr txBox="1">
            <a:spLocks/>
          </p:cNvSpPr>
          <p:nvPr/>
        </p:nvSpPr>
        <p:spPr>
          <a:xfrm>
            <a:off x="6362700" y="2430780"/>
            <a:ext cx="7513320" cy="519786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Calibri" panose="020F0502020204030204" pitchFamily="34" charset="0"/>
                <a:ea typeface="Times New Roman" panose="02020603050405020304" pitchFamily="18" charset="0"/>
              </a:rPr>
              <a:t>Foresight Team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</a:rPr>
              <a:t>Undergraduate at UMD 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</a:rPr>
              <a:t>Majoring in Computer Science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</a:rPr>
              <a:t>Minor in Computational Finance &amp; Music Performance for Double Bass</a:t>
            </a: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</a:rPr>
              <a:t>Enjoys: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Traveling around the world (recently visited Iceland)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Scuba Trips down to Florida</a:t>
            </a:r>
          </a:p>
        </p:txBody>
      </p:sp>
    </p:spTree>
    <p:extLst>
      <p:ext uri="{BB962C8B-B14F-4D97-AF65-F5344CB8AC3E}">
        <p14:creationId xmlns:p14="http://schemas.microsoft.com/office/powerpoint/2010/main" val="203467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GCIMS Integration Roadmap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A56173-2845-44D2-AB1D-0AB5FBFACD11}"/>
              </a:ext>
            </a:extLst>
          </p:cNvPr>
          <p:cNvSpPr/>
          <p:nvPr/>
        </p:nvSpPr>
        <p:spPr>
          <a:xfrm>
            <a:off x="4133189" y="2718364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2. What can we do?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721B6F-F27A-45B7-9B3E-4949071DDA94}"/>
              </a:ext>
            </a:extLst>
          </p:cNvPr>
          <p:cNvSpPr/>
          <p:nvPr/>
        </p:nvSpPr>
        <p:spPr>
          <a:xfrm>
            <a:off x="6075702" y="4564184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3. Does it work?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F8524B-A3C8-457F-9E81-CF1B80F87369}"/>
              </a:ext>
            </a:extLst>
          </p:cNvPr>
          <p:cNvSpPr/>
          <p:nvPr/>
        </p:nvSpPr>
        <p:spPr>
          <a:xfrm>
            <a:off x="8298344" y="2718893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4. Can we do it again?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25CADF-19A3-4DF1-AB26-F763422EFDE0}"/>
              </a:ext>
            </a:extLst>
          </p:cNvPr>
          <p:cNvSpPr/>
          <p:nvPr/>
        </p:nvSpPr>
        <p:spPr>
          <a:xfrm>
            <a:off x="10435906" y="4576020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5. How to re-use what we did?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D51B2C-0CF9-47CE-91E3-E7425DBE2477}"/>
              </a:ext>
            </a:extLst>
          </p:cNvPr>
          <p:cNvSpPr/>
          <p:nvPr/>
        </p:nvSpPr>
        <p:spPr>
          <a:xfrm>
            <a:off x="12322228" y="2718364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6. How to share what we did?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C7425C-CD7D-4157-A364-0C3AFCA7045B}"/>
              </a:ext>
            </a:extLst>
          </p:cNvPr>
          <p:cNvSpPr txBox="1"/>
          <p:nvPr/>
        </p:nvSpPr>
        <p:spPr>
          <a:xfrm>
            <a:off x="3633693" y="2003272"/>
            <a:ext cx="173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Software 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Map</a:t>
            </a:r>
          </a:p>
        </p:txBody>
      </p:sp>
      <p:pic>
        <p:nvPicPr>
          <p:cNvPr id="34" name="Graphic 33" descr="Treasure Map with solid fill">
            <a:extLst>
              <a:ext uri="{FF2B5EF4-FFF2-40B4-BE49-F238E27FC236}">
                <a16:creationId xmlns:a16="http://schemas.microsoft.com/office/drawing/2014/main" id="{2A964EB9-34B7-467A-A901-D2B20DF4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485" y="2003271"/>
            <a:ext cx="636092" cy="6360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D4C2BA-B6D1-4BB4-B453-39C16D331617}"/>
              </a:ext>
            </a:extLst>
          </p:cNvPr>
          <p:cNvSpPr txBox="1"/>
          <p:nvPr/>
        </p:nvSpPr>
        <p:spPr>
          <a:xfrm>
            <a:off x="5617109" y="6019058"/>
            <a:ext cx="158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Software Health</a:t>
            </a:r>
          </a:p>
        </p:txBody>
      </p:sp>
      <p:pic>
        <p:nvPicPr>
          <p:cNvPr id="37" name="Graphic 36" descr="Heart with pulse with solid fill">
            <a:extLst>
              <a:ext uri="{FF2B5EF4-FFF2-40B4-BE49-F238E27FC236}">
                <a16:creationId xmlns:a16="http://schemas.microsoft.com/office/drawing/2014/main" id="{FD58CC62-4027-464D-B85A-0740EE6E5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9100" y="6033012"/>
            <a:ext cx="636092" cy="6360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7E00063-B495-4D98-8873-B5DEA63806B3}"/>
              </a:ext>
            </a:extLst>
          </p:cNvPr>
          <p:cNvSpPr txBox="1"/>
          <p:nvPr/>
        </p:nvSpPr>
        <p:spPr>
          <a:xfrm>
            <a:off x="7702025" y="2002580"/>
            <a:ext cx="17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Reproducible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workflows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E95C19-366B-4220-BCE6-ED730A43D4DF}"/>
              </a:ext>
            </a:extLst>
          </p:cNvPr>
          <p:cNvSpPr txBox="1"/>
          <p:nvPr/>
        </p:nvSpPr>
        <p:spPr>
          <a:xfrm>
            <a:off x="10218934" y="6022773"/>
            <a:ext cx="17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Data Management</a:t>
            </a:r>
          </a:p>
        </p:txBody>
      </p:sp>
      <p:pic>
        <p:nvPicPr>
          <p:cNvPr id="43" name="Graphic 42" descr="Database with solid fill">
            <a:extLst>
              <a:ext uri="{FF2B5EF4-FFF2-40B4-BE49-F238E27FC236}">
                <a16:creationId xmlns:a16="http://schemas.microsoft.com/office/drawing/2014/main" id="{6DC7BC2E-0D53-40B4-A35C-177169F85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30739" y="6048791"/>
            <a:ext cx="636092" cy="6360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FF74514-9EEF-4D5A-987F-6AEDB494BE10}"/>
              </a:ext>
            </a:extLst>
          </p:cNvPr>
          <p:cNvSpPr txBox="1"/>
          <p:nvPr/>
        </p:nvSpPr>
        <p:spPr>
          <a:xfrm>
            <a:off x="11685706" y="1997460"/>
            <a:ext cx="20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Persistent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Insights</a:t>
            </a:r>
          </a:p>
        </p:txBody>
      </p:sp>
      <p:pic>
        <p:nvPicPr>
          <p:cNvPr id="46" name="Graphic 45" descr="Bar chart with solid fill">
            <a:extLst>
              <a:ext uri="{FF2B5EF4-FFF2-40B4-BE49-F238E27FC236}">
                <a16:creationId xmlns:a16="http://schemas.microsoft.com/office/drawing/2014/main" id="{639F9843-01FF-4801-97BB-DACB0C3F8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29082" y="1992341"/>
            <a:ext cx="636092" cy="63609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AABC013-B9EE-435A-B5C6-F18D5B9FA374}"/>
              </a:ext>
            </a:extLst>
          </p:cNvPr>
          <p:cNvSpPr txBox="1"/>
          <p:nvPr/>
        </p:nvSpPr>
        <p:spPr>
          <a:xfrm>
            <a:off x="941870" y="78163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10"/>
              </a:rPr>
              <a:t>https://jgcri.github.io/gcims_integration</a:t>
            </a:r>
            <a:endParaRPr lang="en-US" sz="1800" dirty="0"/>
          </a:p>
        </p:txBody>
      </p:sp>
      <p:pic>
        <p:nvPicPr>
          <p:cNvPr id="10" name="Graphic 9" descr="Network diagram with solid fill">
            <a:extLst>
              <a:ext uri="{FF2B5EF4-FFF2-40B4-BE49-F238E27FC236}">
                <a16:creationId xmlns:a16="http://schemas.microsoft.com/office/drawing/2014/main" id="{AC5BE2FE-D1EA-4030-9FAF-F930CCCD9C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3267" y="2002580"/>
            <a:ext cx="636092" cy="63609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4540DEE-A3A9-7287-235D-66FDE65B5F7F}"/>
              </a:ext>
            </a:extLst>
          </p:cNvPr>
          <p:cNvSpPr/>
          <p:nvPr/>
        </p:nvSpPr>
        <p:spPr>
          <a:xfrm>
            <a:off x="2117210" y="4576020"/>
            <a:ext cx="1562969" cy="13949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1. Any stranded scripts?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69BE2-BF48-AA35-94A6-BC01954C4675}"/>
              </a:ext>
            </a:extLst>
          </p:cNvPr>
          <p:cNvCxnSpPr>
            <a:stCxn id="20" idx="7"/>
            <a:endCxn id="5" idx="3"/>
          </p:cNvCxnSpPr>
          <p:nvPr/>
        </p:nvCxnSpPr>
        <p:spPr>
          <a:xfrm flipV="1">
            <a:off x="3451287" y="3909044"/>
            <a:ext cx="910794" cy="871264"/>
          </a:xfrm>
          <a:prstGeom prst="straightConnector1">
            <a:avLst/>
          </a:prstGeom>
          <a:ln w="19050">
            <a:solidFill>
              <a:srgbClr val="0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DD9117-0B49-A087-BC3F-1318F74597AC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5467266" y="3909044"/>
            <a:ext cx="837328" cy="859428"/>
          </a:xfrm>
          <a:prstGeom prst="straightConnector1">
            <a:avLst/>
          </a:prstGeom>
          <a:ln w="19050">
            <a:solidFill>
              <a:srgbClr val="0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2DEB3D-9690-28D7-9062-7DE12472DF8D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409779" y="3909573"/>
            <a:ext cx="1117457" cy="858899"/>
          </a:xfrm>
          <a:prstGeom prst="straightConnector1">
            <a:avLst/>
          </a:prstGeom>
          <a:ln w="19050">
            <a:solidFill>
              <a:srgbClr val="0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5714ABE-C4A1-7106-46F1-6B69D5A511BF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9632421" y="3909573"/>
            <a:ext cx="1032377" cy="870735"/>
          </a:xfrm>
          <a:prstGeom prst="straightConnector1">
            <a:avLst/>
          </a:prstGeom>
          <a:ln w="19050">
            <a:solidFill>
              <a:srgbClr val="0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930A93-DB93-DC57-A3F6-17BF6AE54AA6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769983" y="3909044"/>
            <a:ext cx="781137" cy="871264"/>
          </a:xfrm>
          <a:prstGeom prst="straightConnector1">
            <a:avLst/>
          </a:prstGeom>
          <a:ln w="19050">
            <a:solidFill>
              <a:srgbClr val="0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2C5540A-C38F-E5CE-6B09-67AF695B4A68}"/>
              </a:ext>
            </a:extLst>
          </p:cNvPr>
          <p:cNvSpPr txBox="1"/>
          <p:nvPr/>
        </p:nvSpPr>
        <p:spPr>
          <a:xfrm>
            <a:off x="1671854" y="6019057"/>
            <a:ext cx="158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Packaged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Models</a:t>
            </a:r>
          </a:p>
        </p:txBody>
      </p:sp>
      <p:pic>
        <p:nvPicPr>
          <p:cNvPr id="62" name="Graphic 61" descr="Cmd Terminal with solid fill">
            <a:extLst>
              <a:ext uri="{FF2B5EF4-FFF2-40B4-BE49-F238E27FC236}">
                <a16:creationId xmlns:a16="http://schemas.microsoft.com/office/drawing/2014/main" id="{68590830-A4CD-8770-EAD3-63B711C61A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44086" y="6039291"/>
            <a:ext cx="636093" cy="6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12B14-777C-B115-1974-6C36B862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E9235-78FE-C262-DD0D-F8AAC80D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GCIMS Integration Webpage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2FEB5-35D0-F654-CA13-5E489D1B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17" y="1989548"/>
            <a:ext cx="8814337" cy="5782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E5ECD-E419-FF03-0C98-39E3E092C1DA}"/>
              </a:ext>
            </a:extLst>
          </p:cNvPr>
          <p:cNvSpPr txBox="1"/>
          <p:nvPr/>
        </p:nvSpPr>
        <p:spPr>
          <a:xfrm>
            <a:off x="3657599" y="154191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https://jgcri.github.io/gcims_integration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00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Software Map - Updates</a:t>
            </a:r>
          </a:p>
        </p:txBody>
      </p:sp>
      <p:pic>
        <p:nvPicPr>
          <p:cNvPr id="6" name="Graphic 5" descr="Treasure Map with solid fill">
            <a:extLst>
              <a:ext uri="{FF2B5EF4-FFF2-40B4-BE49-F238E27FC236}">
                <a16:creationId xmlns:a16="http://schemas.microsoft.com/office/drawing/2014/main" id="{CEAFCBB9-2EB8-4873-95CC-D39815BC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1429" y="469222"/>
            <a:ext cx="914400" cy="9144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0788A0-1BB3-544F-0A26-842B2F089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64"/>
          <a:stretch/>
        </p:blipFill>
        <p:spPr>
          <a:xfrm>
            <a:off x="1104570" y="1246096"/>
            <a:ext cx="9243390" cy="663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136D1-25DB-CC64-4598-E167C16841B5}"/>
              </a:ext>
            </a:extLst>
          </p:cNvPr>
          <p:cNvSpPr txBox="1"/>
          <p:nvPr/>
        </p:nvSpPr>
        <p:spPr>
          <a:xfrm>
            <a:off x="10526922" y="2949653"/>
            <a:ext cx="392059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50000"/>
                  </a:schemeClr>
                </a:solidFill>
              </a:rPr>
              <a:t>To be 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Societal Impacts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(Employment package) with UMD Ryna et 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F352F-84BE-6833-7405-EB81D1BA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43290-E314-4B17-9347-835B5FCB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GCIMS Integration – Grand Experiment Papers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164B6336-BEB3-9946-2787-CB173B61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02" y="1649742"/>
            <a:ext cx="10799595" cy="596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36C3-773A-4B69-98D5-F00E6775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036A2-08A7-4408-84F4-AA61AA1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200" dirty="0"/>
              <a:t>Foresight Updates</a:t>
            </a:r>
          </a:p>
        </p:txBody>
      </p:sp>
      <p:pic>
        <p:nvPicPr>
          <p:cNvPr id="7" name="Graphic 6" descr="Bar chart with solid fill">
            <a:extLst>
              <a:ext uri="{FF2B5EF4-FFF2-40B4-BE49-F238E27FC236}">
                <a16:creationId xmlns:a16="http://schemas.microsoft.com/office/drawing/2014/main" id="{6E23F12E-FE2D-4B97-91B9-19367802E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6507" y="46922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0C228-32FF-4C83-A72A-1E5AFB91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81" y="1780201"/>
            <a:ext cx="12678019" cy="58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D719A-6C11-5C52-57E4-FB6E36B8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D3EE1-0915-06F5-059A-EFC4F915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Foresight Updates – Vision!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2E06D-BDFB-C327-6136-893371E3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676400"/>
            <a:ext cx="13225548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D719A-6C11-5C52-57E4-FB6E36B8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DD3EE1-0915-06F5-059A-EFC4F915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Foresight Updates – Vision!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2C1AD-6928-023F-2796-DD26ADC5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36" y="1714741"/>
            <a:ext cx="13226395" cy="5806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B7EC9-1B5A-6210-58A9-039FE348563B}"/>
              </a:ext>
            </a:extLst>
          </p:cNvPr>
          <p:cNvSpPr txBox="1"/>
          <p:nvPr/>
        </p:nvSpPr>
        <p:spPr>
          <a:xfrm>
            <a:off x="2042160" y="2823854"/>
            <a:ext cx="23545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Single Point of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3130D-1FAB-8144-2AAE-8B510CBDDC63}"/>
              </a:ext>
            </a:extLst>
          </p:cNvPr>
          <p:cNvSpPr txBox="1"/>
          <p:nvPr/>
        </p:nvSpPr>
        <p:spPr>
          <a:xfrm>
            <a:off x="5246968" y="2990053"/>
            <a:ext cx="18918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Community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55625-A24B-71FF-059E-8702F5B9A9D1}"/>
              </a:ext>
            </a:extLst>
          </p:cNvPr>
          <p:cNvSpPr txBox="1"/>
          <p:nvPr/>
        </p:nvSpPr>
        <p:spPr>
          <a:xfrm>
            <a:off x="7989061" y="2823854"/>
            <a:ext cx="235458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Gold Standard of 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57BAF-22E7-44BC-37F6-3E8129579757}"/>
              </a:ext>
            </a:extLst>
          </p:cNvPr>
          <p:cNvSpPr txBox="1"/>
          <p:nvPr/>
        </p:nvSpPr>
        <p:spPr>
          <a:xfrm>
            <a:off x="11193869" y="2990053"/>
            <a:ext cx="218361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Deep Insights</a:t>
            </a:r>
          </a:p>
        </p:txBody>
      </p:sp>
    </p:spTree>
    <p:extLst>
      <p:ext uri="{BB962C8B-B14F-4D97-AF65-F5344CB8AC3E}">
        <p14:creationId xmlns:p14="http://schemas.microsoft.com/office/powerpoint/2010/main" val="26161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5383</TotalTime>
  <Words>567</Words>
  <Application>Microsoft Office PowerPoint</Application>
  <PresentationFormat>Custom</PresentationFormat>
  <Paragraphs>181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Roboto</vt:lpstr>
      <vt:lpstr>Wingdings</vt:lpstr>
      <vt:lpstr>PNNL_Option_4</vt:lpstr>
      <vt:lpstr>GCIMS Tools &amp; Integration</vt:lpstr>
      <vt:lpstr>New Staff – Ben Knight</vt:lpstr>
      <vt:lpstr>GCIMS Integration Roadmap</vt:lpstr>
      <vt:lpstr>GCIMS Integration Webpage</vt:lpstr>
      <vt:lpstr>Software Map - Updates</vt:lpstr>
      <vt:lpstr>GCIMS Integration – Grand Experiment Papers</vt:lpstr>
      <vt:lpstr>Foresight Updates</vt:lpstr>
      <vt:lpstr>Foresight Updates – Vision!</vt:lpstr>
      <vt:lpstr>Foresight Updates – Vision!</vt:lpstr>
      <vt:lpstr>PowerPoint Presentation</vt:lpstr>
      <vt:lpstr>GCIMS Integration: Managing GCIMS tools for Robust, Resilient, Scalable Research</vt:lpstr>
      <vt:lpstr>1. Packaged Models: Any Stranded Scripts?</vt:lpstr>
      <vt:lpstr>2. Software Map: What can we do?</vt:lpstr>
      <vt:lpstr>3. Software Health: Does it work?</vt:lpstr>
      <vt:lpstr>4. Reproducible Workflows: Can we do it again?</vt:lpstr>
      <vt:lpstr>5. Data Management: Re-use what we did</vt:lpstr>
      <vt:lpstr>6. Persistent Insights: Share what we did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54</cp:revision>
  <dcterms:created xsi:type="dcterms:W3CDTF">2019-10-01T15:57:21Z</dcterms:created>
  <dcterms:modified xsi:type="dcterms:W3CDTF">2023-08-01T16:26:22Z</dcterms:modified>
</cp:coreProperties>
</file>